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1" r:id="rId2"/>
    <p:sldId id="267" r:id="rId3"/>
    <p:sldId id="259" r:id="rId4"/>
    <p:sldId id="260" r:id="rId5"/>
    <p:sldId id="268" r:id="rId6"/>
    <p:sldId id="270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886" autoAdjust="0"/>
  </p:normalViewPr>
  <p:slideViewPr>
    <p:cSldViewPr>
      <p:cViewPr varScale="1"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EE1A3-0238-4E4A-B0C8-E5CEC8844EC2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A7B29-B076-491D-B116-259844E66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418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A7B29-B076-491D-B116-259844E6623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47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597693D6-E3DE-4AB9-9EC1-96F553EEC881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597693D6-E3DE-4AB9-9EC1-96F553EEC881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8BCA191-2DE3-43A2-B11A-429213E418C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597693D6-E3DE-4AB9-9EC1-96F553EEC881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18BCA191-2DE3-43A2-B11A-429213E418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Cliquez pour modifier le titre</a:t>
            </a:r>
            <a:br>
              <a:rPr lang="fr-FR" dirty="0" smtClean="0"/>
            </a:br>
            <a:r>
              <a:rPr lang="fr-FR" dirty="0" smtClean="0"/>
              <a:t>Le titre peut-être étendu sur deux lignes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93D6-E3DE-4AB9-9EC1-96F553EEC881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A191-2DE3-43A2-B11A-429213E41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597693D6-E3DE-4AB9-9EC1-96F553EEC881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8BCA191-2DE3-43A2-B11A-429213E418C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548680"/>
            <a:ext cx="6300000" cy="3554819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OPTIONS FOR MODERNISING THE ODA measure  </a:t>
            </a:r>
            <a:br>
              <a:rPr lang="en-US" b="1" dirty="0" smtClean="0"/>
            </a:br>
            <a:r>
              <a:rPr lang="en-US" dirty="0"/>
              <a:t>	</a:t>
            </a:r>
            <a:br>
              <a:rPr lang="en-US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0217" y="3585789"/>
            <a:ext cx="4571808" cy="138499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sz="2800" dirty="0" smtClean="0"/>
              <a:t>Expert Reference Group on Development Finance, </a:t>
            </a:r>
          </a:p>
          <a:p>
            <a:pPr>
              <a:lnSpc>
                <a:spcPct val="100000"/>
              </a:lnSpc>
            </a:pPr>
            <a:r>
              <a:rPr lang="fr-FR" sz="2800" dirty="0" smtClean="0"/>
              <a:t>23-24 </a:t>
            </a:r>
            <a:r>
              <a:rPr lang="fr-FR" sz="2800" dirty="0" err="1" smtClean="0"/>
              <a:t>January</a:t>
            </a:r>
            <a:r>
              <a:rPr lang="fr-FR" sz="2800" dirty="0" smtClean="0"/>
              <a:t> 2014</a:t>
            </a:r>
            <a:endParaRPr lang="en-GB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19672" y="4278287"/>
            <a:ext cx="4608512" cy="830997"/>
          </a:xfrm>
          <a:prstGeom prst="rect">
            <a:avLst/>
          </a:prstGeom>
        </p:spPr>
        <p:txBody>
          <a:bodyPr vert="horz" wrap="square" lIns="90000" rIns="90000">
            <a:spAutoFit/>
          </a:bodyPr>
          <a:lstStyle>
            <a:lvl1pPr marL="0" indent="0" algn="l" rtl="0" eaLnBrk="1" latinLnBrk="0" hangingPunct="1">
              <a:lnSpc>
                <a:spcPts val="2000"/>
              </a:lnSpc>
              <a:spcBef>
                <a:spcPts val="0"/>
              </a:spcBef>
              <a:buClr>
                <a:schemeClr val="tx1"/>
              </a:buClr>
              <a:buFont typeface="Arial" pitchFamily="34" charset="0"/>
              <a:buNone/>
              <a:defRPr kumimoji="0" sz="18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n-GB" sz="2400" dirty="0" smtClean="0"/>
          </a:p>
          <a:p>
            <a:pPr>
              <a:lnSpc>
                <a:spcPct val="100000"/>
              </a:lnSpc>
            </a:pP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5454568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Julia Benn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Manager, Statistical Policy, Analysis and Engagement Unit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Development </a:t>
            </a:r>
            <a:r>
              <a:rPr lang="fr-FR" dirty="0" err="1" smtClean="0">
                <a:solidFill>
                  <a:schemeClr val="bg1"/>
                </a:solidFill>
              </a:rPr>
              <a:t>Co-operation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Directorate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13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Outline</a:t>
            </a:r>
            <a:r>
              <a:rPr lang="fr-FR" b="1" dirty="0" smtClean="0"/>
              <a:t> of the </a:t>
            </a:r>
            <a:r>
              <a:rPr lang="fr-FR" b="1" dirty="0" err="1" smtClean="0"/>
              <a:t>presentation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75656" y="1772816"/>
            <a:ext cx="6552728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GB" sz="2800" dirty="0" smtClean="0"/>
              <a:t> Option </a:t>
            </a:r>
            <a:r>
              <a:rPr lang="en-GB" sz="2800" dirty="0"/>
              <a:t>1:  Focused ODA</a:t>
            </a:r>
          </a:p>
          <a:p>
            <a:pPr algn="ctr">
              <a:lnSpc>
                <a:spcPct val="150000"/>
              </a:lnSpc>
            </a:pPr>
            <a:endParaRPr lang="en-GB" sz="2800" dirty="0"/>
          </a:p>
        </p:txBody>
      </p:sp>
      <p:sp>
        <p:nvSpPr>
          <p:cNvPr id="11" name="Oval 10"/>
          <p:cNvSpPr/>
          <p:nvPr/>
        </p:nvSpPr>
        <p:spPr>
          <a:xfrm>
            <a:off x="467544" y="3933056"/>
            <a:ext cx="792088" cy="7200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3</a:t>
            </a:r>
            <a:endParaRPr lang="en-GB" sz="3200" dirty="0"/>
          </a:p>
        </p:txBody>
      </p:sp>
      <p:sp>
        <p:nvSpPr>
          <p:cNvPr id="8" name="Rectangle 7"/>
          <p:cNvSpPr/>
          <p:nvPr/>
        </p:nvSpPr>
        <p:spPr>
          <a:xfrm>
            <a:off x="1475656" y="2852936"/>
            <a:ext cx="6552728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/>
              <a:t> Option </a:t>
            </a:r>
            <a:r>
              <a:rPr lang="en-GB" sz="2800" dirty="0"/>
              <a:t>2:  </a:t>
            </a:r>
            <a:r>
              <a:rPr lang="en-GB" sz="2800" dirty="0" smtClean="0"/>
              <a:t>New ODA</a:t>
            </a:r>
            <a:endParaRPr lang="en-GB" sz="2800" dirty="0"/>
          </a:p>
        </p:txBody>
      </p:sp>
      <p:sp>
        <p:nvSpPr>
          <p:cNvPr id="12" name="Oval 11"/>
          <p:cNvSpPr/>
          <p:nvPr/>
        </p:nvSpPr>
        <p:spPr>
          <a:xfrm>
            <a:off x="467544" y="2852936"/>
            <a:ext cx="792088" cy="7200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73460" y="4005064"/>
            <a:ext cx="6552728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/>
              <a:t> Option 3:  </a:t>
            </a:r>
            <a:r>
              <a:rPr lang="fr-FR" sz="2800" dirty="0" err="1" smtClean="0"/>
              <a:t>Updated</a:t>
            </a:r>
            <a:r>
              <a:rPr lang="fr-FR" sz="2800" dirty="0" smtClean="0"/>
              <a:t> ODA </a:t>
            </a:r>
            <a:endParaRPr lang="en-GB" sz="28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1477852" y="5229199"/>
            <a:ext cx="6550532" cy="12883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 smtClean="0"/>
              <a:t>!    List of ODA </a:t>
            </a:r>
            <a:r>
              <a:rPr lang="fr-FR" sz="2000" dirty="0" err="1" smtClean="0"/>
              <a:t>Recipients</a:t>
            </a:r>
            <a:r>
              <a:rPr lang="fr-FR" sz="2000" dirty="0" smtClean="0"/>
              <a:t> </a:t>
            </a:r>
            <a:r>
              <a:rPr lang="fr-FR" sz="2000" dirty="0" smtClean="0">
                <a:sym typeface="Wingdings" panose="05000000000000000000" pitchFamily="2" charset="2"/>
              </a:rPr>
              <a:t> session 2</a:t>
            </a:r>
          </a:p>
          <a:p>
            <a:r>
              <a:rPr lang="fr-FR" sz="2000" dirty="0" smtClean="0">
                <a:sym typeface="Wingdings" panose="05000000000000000000" pitchFamily="2" charset="2"/>
              </a:rPr>
              <a:t>!!  </a:t>
            </a:r>
            <a:r>
              <a:rPr lang="fr-FR" sz="2000" dirty="0" err="1" smtClean="0">
                <a:sym typeface="Wingdings" panose="05000000000000000000" pitchFamily="2" charset="2"/>
              </a:rPr>
              <a:t>Concessionality</a:t>
            </a:r>
            <a:r>
              <a:rPr lang="fr-FR" sz="2000" dirty="0" smtClean="0">
                <a:sym typeface="Wingdings" panose="05000000000000000000" pitchFamily="2" charset="2"/>
              </a:rPr>
              <a:t>  session 3</a:t>
            </a:r>
          </a:p>
          <a:p>
            <a:r>
              <a:rPr lang="fr-FR" sz="2000" dirty="0" smtClean="0"/>
              <a:t>!!! Total </a:t>
            </a:r>
            <a:r>
              <a:rPr lang="fr-FR" sz="2000" dirty="0"/>
              <a:t>official support for </a:t>
            </a:r>
            <a:r>
              <a:rPr lang="fr-FR" sz="2000" dirty="0" err="1"/>
              <a:t>development</a:t>
            </a:r>
            <a:r>
              <a:rPr lang="fr-FR" sz="2000" dirty="0"/>
              <a:t> </a:t>
            </a:r>
            <a:r>
              <a:rPr lang="fr-FR" sz="2000" dirty="0">
                <a:sym typeface="Wingdings" panose="05000000000000000000" pitchFamily="2" charset="2"/>
              </a:rPr>
              <a:t> session </a:t>
            </a:r>
            <a:r>
              <a:rPr lang="fr-FR" sz="2000" dirty="0" smtClean="0">
                <a:sym typeface="Wingdings" panose="05000000000000000000" pitchFamily="2" charset="2"/>
              </a:rPr>
              <a:t>4</a:t>
            </a:r>
            <a:endParaRPr lang="en-GB" sz="2000" dirty="0"/>
          </a:p>
        </p:txBody>
      </p:sp>
      <p:sp>
        <p:nvSpPr>
          <p:cNvPr id="17" name="Oval 16"/>
          <p:cNvSpPr/>
          <p:nvPr/>
        </p:nvSpPr>
        <p:spPr>
          <a:xfrm>
            <a:off x="457073" y="1915652"/>
            <a:ext cx="792088" cy="7200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1</a:t>
            </a:r>
            <a:endParaRPr lang="en-GB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323528" y="5611777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N.B.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6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Option 1: </a:t>
            </a:r>
            <a:r>
              <a:rPr lang="fr-FR" dirty="0" err="1" smtClean="0"/>
              <a:t>Focused</a:t>
            </a:r>
            <a:r>
              <a:rPr lang="fr-FR" dirty="0" smtClean="0"/>
              <a:t> ODA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2000"/>
            <a:ext cx="8712968" cy="4779328"/>
          </a:xfrm>
        </p:spPr>
        <p:txBody>
          <a:bodyPr>
            <a:normAutofit lnSpcReduction="10000"/>
          </a:bodyPr>
          <a:lstStyle/>
          <a:p>
            <a:pPr marL="342900" lvl="1" indent="-342900">
              <a:buClr>
                <a:srgbClr val="0070C0"/>
              </a:buClr>
              <a:buSzPct val="90000"/>
              <a:buFont typeface="Wingdings" pitchFamily="2" charset="2"/>
              <a:buChar char="§"/>
            </a:pPr>
            <a:r>
              <a:rPr lang="fr-FR" b="1" dirty="0" err="1"/>
              <a:t>Excludes</a:t>
            </a:r>
            <a:r>
              <a:rPr lang="fr-FR" b="1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reporting</a:t>
            </a:r>
            <a:r>
              <a:rPr lang="fr-FR" dirty="0"/>
              <a:t> </a:t>
            </a:r>
            <a:r>
              <a:rPr lang="fr-FR" b="1" dirty="0"/>
              <a:t>in-</a:t>
            </a:r>
            <a:r>
              <a:rPr lang="fr-FR" b="1" dirty="0" err="1"/>
              <a:t>donor</a:t>
            </a:r>
            <a:r>
              <a:rPr lang="fr-FR" b="1" dirty="0"/>
              <a:t> </a:t>
            </a:r>
            <a:r>
              <a:rPr lang="fr-FR" b="1" dirty="0" err="1"/>
              <a:t>expenditures</a:t>
            </a:r>
            <a:r>
              <a:rPr lang="fr-FR" b="1" dirty="0"/>
              <a:t> </a:t>
            </a:r>
            <a:r>
              <a:rPr lang="fr-FR" dirty="0" err="1"/>
              <a:t>that</a:t>
            </a:r>
            <a:r>
              <a:rPr lang="fr-FR" dirty="0"/>
              <a:t> do not </a:t>
            </a:r>
            <a:r>
              <a:rPr lang="fr-FR" dirty="0" err="1"/>
              <a:t>result</a:t>
            </a:r>
            <a:r>
              <a:rPr lang="fr-FR" dirty="0"/>
              <a:t> in, or relate to, </a:t>
            </a:r>
            <a:r>
              <a:rPr lang="fr-FR" dirty="0" err="1"/>
              <a:t>flows</a:t>
            </a:r>
            <a:r>
              <a:rPr lang="fr-FR" dirty="0"/>
              <a:t> to </a:t>
            </a:r>
            <a:r>
              <a:rPr lang="fr-FR" dirty="0" err="1"/>
              <a:t>developing</a:t>
            </a:r>
            <a:r>
              <a:rPr lang="fr-FR" dirty="0"/>
              <a:t> countries</a:t>
            </a:r>
          </a:p>
          <a:p>
            <a:pPr marL="342900" lvl="1" indent="-342900">
              <a:buClr>
                <a:srgbClr val="0070C0"/>
              </a:buClr>
              <a:buSzPct val="90000"/>
              <a:buFont typeface="Wingdings" pitchFamily="2" charset="2"/>
              <a:buChar char="§"/>
            </a:pPr>
            <a:r>
              <a:rPr lang="fr-FR" dirty="0" err="1"/>
              <a:t>Reflects</a:t>
            </a:r>
            <a:r>
              <a:rPr lang="fr-FR" dirty="0"/>
              <a:t> </a:t>
            </a:r>
            <a:r>
              <a:rPr lang="fr-FR" b="1" dirty="0" err="1"/>
              <a:t>budgetary</a:t>
            </a:r>
            <a:r>
              <a:rPr lang="fr-FR" b="1" dirty="0"/>
              <a:t> </a:t>
            </a:r>
            <a:r>
              <a:rPr lang="fr-FR" b="1" dirty="0" err="1"/>
              <a:t>expenditures</a:t>
            </a:r>
            <a:r>
              <a:rPr lang="fr-FR" b="1" dirty="0"/>
              <a:t> </a:t>
            </a:r>
            <a:r>
              <a:rPr lang="fr-FR" dirty="0" err="1"/>
              <a:t>incurred</a:t>
            </a:r>
            <a:r>
              <a:rPr lang="fr-FR" dirty="0"/>
              <a:t> by the </a:t>
            </a:r>
            <a:r>
              <a:rPr lang="fr-FR" dirty="0" err="1"/>
              <a:t>government</a:t>
            </a:r>
            <a:r>
              <a:rPr lang="fr-FR" dirty="0"/>
              <a:t> in </a:t>
            </a:r>
            <a:r>
              <a:rPr lang="fr-FR" dirty="0" err="1"/>
              <a:t>development</a:t>
            </a:r>
            <a:r>
              <a:rPr lang="fr-FR" dirty="0"/>
              <a:t> </a:t>
            </a:r>
            <a:r>
              <a:rPr lang="fr-FR" dirty="0" err="1" smtClean="0"/>
              <a:t>co-operation</a:t>
            </a:r>
            <a:endParaRPr lang="fr-FR" dirty="0" smtClean="0"/>
          </a:p>
          <a:p>
            <a:pPr marL="0" lvl="1" indent="0">
              <a:buClr>
                <a:srgbClr val="0070C0"/>
              </a:buClr>
              <a:buSzPct val="90000"/>
              <a:buNone/>
            </a:pPr>
            <a:r>
              <a:rPr lang="fr-FR" dirty="0"/>
              <a:t>	</a:t>
            </a:r>
          </a:p>
          <a:p>
            <a:pPr marL="746100" lvl="2" indent="-342900">
              <a:buClr>
                <a:srgbClr val="0070C0"/>
              </a:buClr>
              <a:buSzPct val="90000"/>
              <a:buFont typeface="Wingdings"/>
              <a:buChar char="à"/>
            </a:pPr>
            <a:r>
              <a:rPr lang="fr-FR" dirty="0" err="1" smtClean="0">
                <a:solidFill>
                  <a:srgbClr val="C00000"/>
                </a:solidFill>
              </a:rPr>
              <a:t>Include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>
                <a:solidFill>
                  <a:srgbClr val="C00000"/>
                </a:solidFill>
              </a:rPr>
              <a:t>in the </a:t>
            </a:r>
            <a:r>
              <a:rPr lang="fr-FR" dirty="0" err="1">
                <a:solidFill>
                  <a:srgbClr val="C00000"/>
                </a:solidFill>
              </a:rPr>
              <a:t>broader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measure</a:t>
            </a:r>
            <a:r>
              <a:rPr lang="fr-FR" dirty="0">
                <a:solidFill>
                  <a:srgbClr val="C00000"/>
                </a:solidFill>
              </a:rPr>
              <a:t>  (TOSD) types of </a:t>
            </a:r>
            <a:r>
              <a:rPr lang="fr-FR" dirty="0" smtClean="0">
                <a:solidFill>
                  <a:srgbClr val="C00000"/>
                </a:solidFill>
              </a:rPr>
              <a:t> support </a:t>
            </a:r>
            <a:r>
              <a:rPr lang="fr-FR" dirty="0" err="1">
                <a:solidFill>
                  <a:srgbClr val="C00000"/>
                </a:solidFill>
              </a:rPr>
              <a:t>removed</a:t>
            </a:r>
            <a:r>
              <a:rPr lang="fr-FR" dirty="0">
                <a:solidFill>
                  <a:srgbClr val="C00000"/>
                </a:solidFill>
              </a:rPr>
              <a:t>  </a:t>
            </a:r>
            <a:r>
              <a:rPr lang="fr-FR" dirty="0" err="1">
                <a:solidFill>
                  <a:srgbClr val="C00000"/>
                </a:solidFill>
              </a:rPr>
              <a:t>from</a:t>
            </a:r>
            <a:r>
              <a:rPr lang="fr-FR" dirty="0">
                <a:solidFill>
                  <a:srgbClr val="C00000"/>
                </a:solidFill>
              </a:rPr>
              <a:t> ODA, face value of non-</a:t>
            </a:r>
            <a:r>
              <a:rPr lang="fr-FR" dirty="0" err="1">
                <a:solidFill>
                  <a:srgbClr val="C00000"/>
                </a:solidFill>
              </a:rPr>
              <a:t>grant</a:t>
            </a:r>
            <a:r>
              <a:rPr lang="fr-FR" dirty="0">
                <a:solidFill>
                  <a:srgbClr val="C00000"/>
                </a:solidFill>
              </a:rPr>
              <a:t> instruments  (and more </a:t>
            </a:r>
            <a:r>
              <a:rPr lang="fr-FR" dirty="0" err="1">
                <a:solidFill>
                  <a:srgbClr val="C00000"/>
                </a:solidFill>
              </a:rPr>
              <a:t>generally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outflows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from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DFIs</a:t>
            </a:r>
            <a:r>
              <a:rPr lang="fr-FR" dirty="0">
                <a:solidFill>
                  <a:srgbClr val="C00000"/>
                </a:solidFill>
              </a:rPr>
              <a:t>) </a:t>
            </a:r>
          </a:p>
          <a:p>
            <a:pPr marL="746100" lvl="2" indent="-342900">
              <a:buClr>
                <a:srgbClr val="0070C0"/>
              </a:buClr>
              <a:buSzPct val="90000"/>
              <a:buFont typeface="Wingdings"/>
              <a:buChar char="à"/>
            </a:pPr>
            <a:r>
              <a:rPr lang="fr-FR" dirty="0" smtClean="0">
                <a:solidFill>
                  <a:srgbClr val="C00000"/>
                </a:solidFill>
              </a:rPr>
              <a:t>Capture </a:t>
            </a:r>
            <a:r>
              <a:rPr lang="fr-FR" dirty="0" err="1">
                <a:solidFill>
                  <a:srgbClr val="C00000"/>
                </a:solidFill>
              </a:rPr>
              <a:t>entire</a:t>
            </a:r>
            <a:r>
              <a:rPr lang="fr-FR" dirty="0">
                <a:solidFill>
                  <a:srgbClr val="C00000"/>
                </a:solidFill>
              </a:rPr>
              <a:t> cash flow in data on </a:t>
            </a:r>
            <a:r>
              <a:rPr lang="fr-FR" dirty="0" err="1">
                <a:solidFill>
                  <a:srgbClr val="C00000"/>
                </a:solidFill>
              </a:rPr>
              <a:t>developing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smtClean="0">
                <a:solidFill>
                  <a:srgbClr val="C00000"/>
                </a:solidFill>
              </a:rPr>
              <a:t>countries’ </a:t>
            </a:r>
            <a:r>
              <a:rPr lang="fr-FR" dirty="0" err="1" smtClean="0">
                <a:solidFill>
                  <a:srgbClr val="C00000"/>
                </a:solidFill>
              </a:rPr>
              <a:t>resource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receipts</a:t>
            </a:r>
            <a:endParaRPr lang="fr-FR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50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Option 2: New ODA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Clr>
                <a:srgbClr val="0070C0"/>
              </a:buClr>
              <a:buSzPct val="90000"/>
              <a:buFont typeface="Wingdings" pitchFamily="2" charset="2"/>
              <a:buChar char="§"/>
            </a:pPr>
            <a:r>
              <a:rPr lang="fr-FR" dirty="0" err="1"/>
              <a:t>Reflects</a:t>
            </a:r>
            <a:r>
              <a:rPr lang="fr-FR" dirty="0"/>
              <a:t> </a:t>
            </a:r>
            <a:r>
              <a:rPr lang="fr-FR" b="1" dirty="0" err="1"/>
              <a:t>budgetary</a:t>
            </a:r>
            <a:r>
              <a:rPr lang="fr-FR" b="1" dirty="0"/>
              <a:t> effort </a:t>
            </a:r>
            <a:r>
              <a:rPr lang="fr-FR" dirty="0"/>
              <a:t>of </a:t>
            </a:r>
            <a:r>
              <a:rPr lang="fr-FR" dirty="0" err="1"/>
              <a:t>development</a:t>
            </a:r>
            <a:r>
              <a:rPr lang="fr-FR" dirty="0"/>
              <a:t> </a:t>
            </a:r>
            <a:r>
              <a:rPr lang="fr-FR" dirty="0" err="1" smtClean="0"/>
              <a:t>co-operation</a:t>
            </a:r>
            <a:endParaRPr lang="fr-FR" dirty="0"/>
          </a:p>
          <a:p>
            <a:pPr marL="342900" lvl="1" indent="-342900">
              <a:buClr>
                <a:srgbClr val="0070C0"/>
              </a:buClr>
              <a:buSzPct val="90000"/>
              <a:buFont typeface="Wingdings" pitchFamily="2" charset="2"/>
              <a:buChar char="§"/>
            </a:pPr>
            <a:r>
              <a:rPr lang="fr-FR" dirty="0"/>
              <a:t>For non-</a:t>
            </a:r>
            <a:r>
              <a:rPr lang="fr-FR" dirty="0" err="1"/>
              <a:t>grant</a:t>
            </a:r>
            <a:r>
              <a:rPr lang="fr-FR" dirty="0"/>
              <a:t> instruments,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includes</a:t>
            </a:r>
            <a:r>
              <a:rPr lang="fr-FR" dirty="0"/>
              <a:t> the </a:t>
            </a:r>
            <a:r>
              <a:rPr lang="fr-FR" b="1" dirty="0" err="1"/>
              <a:t>grant</a:t>
            </a:r>
            <a:r>
              <a:rPr lang="fr-FR" b="1" dirty="0"/>
              <a:t> </a:t>
            </a:r>
            <a:r>
              <a:rPr lang="fr-FR" b="1" dirty="0" err="1"/>
              <a:t>equivalent</a:t>
            </a:r>
            <a:r>
              <a:rPr lang="fr-FR" b="1" dirty="0"/>
              <a:t> </a:t>
            </a:r>
            <a:r>
              <a:rPr lang="fr-FR" dirty="0"/>
              <a:t>(</a:t>
            </a:r>
            <a:r>
              <a:rPr lang="fr-FR" dirty="0" err="1"/>
              <a:t>instead</a:t>
            </a:r>
            <a:r>
              <a:rPr lang="fr-FR" dirty="0"/>
              <a:t> of the face value) of the flow </a:t>
            </a:r>
          </a:p>
          <a:p>
            <a:pPr marL="742950" lvl="2" indent="-342900">
              <a:buClr>
                <a:srgbClr val="0070C0"/>
              </a:buClr>
              <a:buSzPct val="90000"/>
            </a:pPr>
            <a:r>
              <a:rPr lang="fr-FR" dirty="0" err="1"/>
              <a:t>Apply</a:t>
            </a:r>
            <a:r>
              <a:rPr lang="fr-FR" dirty="0"/>
              <a:t> </a:t>
            </a:r>
            <a:r>
              <a:rPr lang="fr-FR" dirty="0" err="1"/>
              <a:t>risk-adjusted</a:t>
            </a:r>
            <a:r>
              <a:rPr lang="fr-FR" dirty="0"/>
              <a:t> discount </a:t>
            </a:r>
            <a:r>
              <a:rPr lang="fr-FR" dirty="0" smtClean="0"/>
              <a:t>rate </a:t>
            </a:r>
            <a:r>
              <a:rPr lang="fr-FR" dirty="0" smtClean="0">
                <a:sym typeface="Wingdings" panose="05000000000000000000" pitchFamily="2" charset="2"/>
              </a:rPr>
              <a:t></a:t>
            </a:r>
            <a:r>
              <a:rPr lang="fr-FR" dirty="0" smtClean="0"/>
              <a:t> </a:t>
            </a:r>
            <a:r>
              <a:rPr lang="fr-FR" dirty="0"/>
              <a:t>implications on </a:t>
            </a:r>
            <a:r>
              <a:rPr lang="fr-FR" dirty="0" err="1"/>
              <a:t>debt</a:t>
            </a:r>
            <a:r>
              <a:rPr lang="fr-FR" dirty="0"/>
              <a:t> relief</a:t>
            </a:r>
          </a:p>
          <a:p>
            <a:pPr marL="342900" lvl="1" indent="-342900">
              <a:buClr>
                <a:srgbClr val="0070C0"/>
              </a:buClr>
              <a:buSzPct val="90000"/>
              <a:buFont typeface="Wingdings" pitchFamily="2" charset="2"/>
              <a:buChar char="§"/>
            </a:pPr>
            <a:r>
              <a:rPr lang="fr-FR" b="1" dirty="0" err="1"/>
              <a:t>Tightens</a:t>
            </a:r>
            <a:r>
              <a:rPr lang="fr-FR" b="1" dirty="0"/>
              <a:t> </a:t>
            </a:r>
            <a:r>
              <a:rPr lang="fr-FR" b="1" dirty="0" err="1"/>
              <a:t>eligibility</a:t>
            </a:r>
            <a:r>
              <a:rPr lang="fr-FR" b="1" dirty="0"/>
              <a:t> of in-</a:t>
            </a:r>
            <a:r>
              <a:rPr lang="fr-FR" b="1" dirty="0" err="1"/>
              <a:t>donor</a:t>
            </a:r>
            <a:r>
              <a:rPr lang="fr-FR" b="1" dirty="0"/>
              <a:t> </a:t>
            </a:r>
            <a:r>
              <a:rPr lang="fr-FR" b="1" dirty="0" err="1"/>
              <a:t>costs</a:t>
            </a:r>
            <a:endParaRPr lang="fr-FR" b="1" dirty="0"/>
          </a:p>
          <a:p>
            <a:pPr marL="400050" lvl="2" indent="0">
              <a:buClr>
                <a:srgbClr val="0070C0"/>
              </a:buClr>
              <a:buSzPct val="90000"/>
              <a:buNone/>
            </a:pPr>
            <a:endParaRPr lang="fr-FR" dirty="0" smtClean="0">
              <a:sym typeface="Wingdings" panose="05000000000000000000" pitchFamily="2" charset="2"/>
            </a:endParaRPr>
          </a:p>
          <a:p>
            <a:pPr marL="742950" lvl="2" indent="-342900">
              <a:buClr>
                <a:srgbClr val="0070C0"/>
              </a:buClr>
              <a:buSzPct val="90000"/>
              <a:buFont typeface="Wingdings"/>
              <a:buChar char="à"/>
            </a:pPr>
            <a:r>
              <a:rPr lang="fr-FR" dirty="0" err="1" smtClean="0">
                <a:solidFill>
                  <a:srgbClr val="C00000"/>
                </a:solidFill>
              </a:rPr>
              <a:t>Coverage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>
                <a:solidFill>
                  <a:srgbClr val="C00000"/>
                </a:solidFill>
              </a:rPr>
              <a:t>of  the </a:t>
            </a:r>
            <a:r>
              <a:rPr lang="fr-FR" dirty="0" err="1">
                <a:solidFill>
                  <a:srgbClr val="C00000"/>
                </a:solidFill>
              </a:rPr>
              <a:t>broader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measure</a:t>
            </a:r>
            <a:r>
              <a:rPr lang="fr-FR" dirty="0">
                <a:solidFill>
                  <a:srgbClr val="C00000"/>
                </a:solidFill>
              </a:rPr>
              <a:t> and </a:t>
            </a:r>
            <a:r>
              <a:rPr lang="fr-FR" dirty="0" err="1" smtClean="0">
                <a:solidFill>
                  <a:srgbClr val="C00000"/>
                </a:solidFill>
              </a:rPr>
              <a:t>developing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smtClean="0">
                <a:solidFill>
                  <a:srgbClr val="C00000"/>
                </a:solidFill>
              </a:rPr>
              <a:t>countries</a:t>
            </a:r>
            <a:r>
              <a:rPr lang="fr-FR" dirty="0">
                <a:solidFill>
                  <a:srgbClr val="C00000"/>
                </a:solidFill>
              </a:rPr>
              <a:t>’ </a:t>
            </a:r>
            <a:r>
              <a:rPr lang="fr-FR" dirty="0" err="1" smtClean="0">
                <a:solidFill>
                  <a:srgbClr val="C00000"/>
                </a:solidFill>
              </a:rPr>
              <a:t>resource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receipts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similar</a:t>
            </a:r>
            <a:r>
              <a:rPr lang="fr-FR" dirty="0">
                <a:solidFill>
                  <a:srgbClr val="C00000"/>
                </a:solidFill>
              </a:rPr>
              <a:t> to </a:t>
            </a:r>
            <a:r>
              <a:rPr lang="fr-FR" dirty="0" smtClean="0">
                <a:solidFill>
                  <a:srgbClr val="C00000"/>
                </a:solidFill>
              </a:rPr>
              <a:t>option </a:t>
            </a:r>
            <a:r>
              <a:rPr lang="fr-FR" dirty="0">
                <a:solidFill>
                  <a:srgbClr val="C00000"/>
                </a:solidFill>
              </a:rPr>
              <a:t>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57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Option 3: </a:t>
            </a:r>
            <a:r>
              <a:rPr lang="fr-FR" dirty="0" err="1" smtClean="0"/>
              <a:t>Updated</a:t>
            </a:r>
            <a:r>
              <a:rPr lang="fr-FR" dirty="0" smtClean="0"/>
              <a:t> ODA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lvl="1" indent="-342900">
              <a:buClr>
                <a:srgbClr val="0070C0"/>
              </a:buClr>
              <a:buSzPct val="90000"/>
              <a:buFont typeface="Wingdings" pitchFamily="2" charset="2"/>
              <a:buChar char="§"/>
            </a:pPr>
            <a:r>
              <a:rPr lang="en-GB" sz="4500" dirty="0" smtClean="0"/>
              <a:t>Maintains ODA measurement on a </a:t>
            </a:r>
            <a:r>
              <a:rPr lang="en-GB" sz="4500" b="1" dirty="0" smtClean="0"/>
              <a:t>cash basis</a:t>
            </a:r>
            <a:r>
              <a:rPr lang="en-GB" sz="4500" dirty="0" smtClean="0"/>
              <a:t>, but modernising it on a number of items:</a:t>
            </a:r>
          </a:p>
          <a:p>
            <a:pPr marL="339750" lvl="1" indent="-342900">
              <a:buClr>
                <a:srgbClr val="0070C0"/>
              </a:buClr>
              <a:buSzPct val="90000"/>
            </a:pPr>
            <a:r>
              <a:rPr lang="en-GB" sz="4500" b="1" dirty="0" smtClean="0"/>
              <a:t>Revises </a:t>
            </a:r>
            <a:r>
              <a:rPr lang="en-GB" sz="4500" b="1" dirty="0" err="1" smtClean="0"/>
              <a:t>concessionality</a:t>
            </a:r>
            <a:r>
              <a:rPr lang="en-GB" sz="4500" b="1" dirty="0" smtClean="0"/>
              <a:t> assessment </a:t>
            </a:r>
            <a:r>
              <a:rPr lang="en-GB" sz="4500" dirty="0" smtClean="0"/>
              <a:t>to reflect the prevailing market rate conditions (grant element threshold for ODA eligibility could also be revised)</a:t>
            </a:r>
          </a:p>
          <a:p>
            <a:pPr marL="339750" lvl="1" indent="-342900">
              <a:buClr>
                <a:srgbClr val="0070C0"/>
              </a:buClr>
              <a:buSzPct val="90000"/>
            </a:pPr>
            <a:r>
              <a:rPr lang="en-GB" sz="4500" b="1" dirty="0" smtClean="0"/>
              <a:t>Gross disbursements </a:t>
            </a:r>
            <a:r>
              <a:rPr lang="en-GB" sz="4500" dirty="0" smtClean="0"/>
              <a:t>(e.g. equity acquisitions counted at face value)</a:t>
            </a:r>
          </a:p>
          <a:p>
            <a:pPr marL="742950" lvl="2" indent="-342900">
              <a:buClr>
                <a:srgbClr val="0070C0"/>
              </a:buClr>
              <a:buSzPct val="90000"/>
            </a:pPr>
            <a:endParaRPr lang="en-GB" sz="2600" dirty="0" smtClean="0"/>
          </a:p>
          <a:p>
            <a:pPr marL="746100" lvl="2" indent="-342900">
              <a:buClr>
                <a:srgbClr val="0070C0"/>
              </a:buClr>
              <a:buSzPct val="90000"/>
              <a:buFont typeface="Wingdings"/>
              <a:buChar char="à"/>
            </a:pPr>
            <a:r>
              <a:rPr lang="en-GB" sz="3500" dirty="0" smtClean="0">
                <a:solidFill>
                  <a:srgbClr val="C00000"/>
                </a:solidFill>
                <a:sym typeface="Wingdings" panose="05000000000000000000" pitchFamily="2" charset="2"/>
              </a:rPr>
              <a:t>Guarantees not reflected in ODA but amounts mobilised   included in the broader measure (if defined as « development finance resulting from official efforts ») </a:t>
            </a:r>
          </a:p>
          <a:p>
            <a:pPr marL="746100" lvl="2" indent="-342900">
              <a:buClr>
                <a:srgbClr val="0070C0"/>
              </a:buClr>
              <a:buSzPct val="90000"/>
              <a:buFont typeface="Wingdings"/>
              <a:buChar char="à"/>
            </a:pPr>
            <a:r>
              <a:rPr lang="fr-FR" sz="35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Mismatch</a:t>
            </a:r>
            <a:r>
              <a:rPr lang="fr-FR" sz="35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fr-FR" sz="35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with</a:t>
            </a:r>
            <a:r>
              <a:rPr lang="fr-FR" sz="35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ODA/GNI </a:t>
            </a:r>
            <a:r>
              <a:rPr lang="fr-FR" sz="35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target</a:t>
            </a:r>
            <a:endParaRPr lang="en-GB" sz="3500" dirty="0" smtClean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marL="342900" lvl="1" indent="-342900">
              <a:buClr>
                <a:srgbClr val="0070C0"/>
              </a:buClr>
              <a:buSzPct val="90000"/>
              <a:buFont typeface="Wingdings" pitchFamily="2" charset="2"/>
              <a:buChar char="§"/>
            </a:pPr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4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Scenarios (to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further</a:t>
            </a:r>
            <a:r>
              <a:rPr lang="fr-FR" dirty="0" smtClean="0"/>
              <a:t> </a:t>
            </a:r>
            <a:r>
              <a:rPr lang="fr-FR" dirty="0" err="1" smtClean="0"/>
              <a:t>elaborated</a:t>
            </a:r>
            <a:r>
              <a:rPr lang="fr-FR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Clr>
                <a:srgbClr val="0070C0"/>
              </a:buClr>
              <a:buSzPct val="90000"/>
              <a:buFont typeface="Wingdings" pitchFamily="2" charset="2"/>
              <a:buChar char="§"/>
            </a:pPr>
            <a:r>
              <a:rPr lang="fr-FR" dirty="0" smtClean="0"/>
              <a:t>Scenario 1 (</a:t>
            </a:r>
            <a:r>
              <a:rPr lang="fr-FR" dirty="0" err="1" smtClean="0"/>
              <a:t>focused</a:t>
            </a:r>
            <a:r>
              <a:rPr lang="fr-FR" dirty="0" smtClean="0"/>
              <a:t> ODA) = </a:t>
            </a:r>
            <a:r>
              <a:rPr lang="fr-FR" dirty="0" err="1" smtClean="0"/>
              <a:t>decline</a:t>
            </a:r>
            <a:r>
              <a:rPr lang="fr-FR" dirty="0" smtClean="0"/>
              <a:t> of 10%</a:t>
            </a:r>
          </a:p>
          <a:p>
            <a:pPr marL="342900" lvl="1" indent="-342900">
              <a:buClr>
                <a:srgbClr val="0070C0"/>
              </a:buClr>
              <a:buSzPct val="90000"/>
              <a:buFont typeface="Wingdings" pitchFamily="2" charset="2"/>
              <a:buChar char="§"/>
            </a:pPr>
            <a:r>
              <a:rPr lang="fr-FR" dirty="0" smtClean="0"/>
              <a:t>Scenario 2 (new ODA) = </a:t>
            </a:r>
            <a:r>
              <a:rPr lang="fr-FR" dirty="0" err="1" smtClean="0"/>
              <a:t>slight</a:t>
            </a:r>
            <a:r>
              <a:rPr lang="fr-FR" dirty="0" smtClean="0"/>
              <a:t> </a:t>
            </a:r>
            <a:r>
              <a:rPr lang="fr-FR" dirty="0" err="1" smtClean="0"/>
              <a:t>increase</a:t>
            </a:r>
            <a:r>
              <a:rPr lang="fr-FR" dirty="0" smtClean="0"/>
              <a:t> (2%) </a:t>
            </a:r>
          </a:p>
          <a:p>
            <a:pPr marL="342900" lvl="1" indent="-342900">
              <a:buClr>
                <a:srgbClr val="0070C0"/>
              </a:buClr>
              <a:buSzPct val="90000"/>
              <a:buFont typeface="Wingdings" pitchFamily="2" charset="2"/>
              <a:buChar char="§"/>
            </a:pPr>
            <a:r>
              <a:rPr lang="fr-FR" dirty="0" smtClean="0"/>
              <a:t>Scenario 3 (</a:t>
            </a:r>
            <a:r>
              <a:rPr lang="fr-FR" dirty="0" err="1" smtClean="0"/>
              <a:t>updated</a:t>
            </a:r>
            <a:r>
              <a:rPr lang="fr-FR" dirty="0" smtClean="0"/>
              <a:t> ODA) = </a:t>
            </a:r>
            <a:r>
              <a:rPr lang="fr-FR" dirty="0" err="1" smtClean="0"/>
              <a:t>increase</a:t>
            </a:r>
            <a:r>
              <a:rPr lang="fr-FR" dirty="0" smtClean="0"/>
              <a:t> of 9% </a:t>
            </a:r>
          </a:p>
          <a:p>
            <a:pPr marL="342900" lvl="1" indent="-342900">
              <a:buClr>
                <a:srgbClr val="0070C0"/>
              </a:buClr>
              <a:buSzPct val="90000"/>
              <a:buFont typeface="Wingdings" pitchFamily="2" charset="2"/>
              <a:buChar char="§"/>
            </a:pPr>
            <a:endParaRPr lang="fr-FR" dirty="0"/>
          </a:p>
          <a:p>
            <a:pPr marL="342900" lvl="1" indent="-342900">
              <a:buClr>
                <a:srgbClr val="0070C0"/>
              </a:buClr>
              <a:buSzPct val="90000"/>
              <a:buFont typeface="Wingdings" pitchFamily="2" charset="2"/>
              <a:buChar char="§"/>
            </a:pPr>
            <a:r>
              <a:rPr lang="fr-FR" dirty="0" smtClean="0"/>
              <a:t>Complete </a:t>
            </a:r>
            <a:r>
              <a:rPr lang="fr-FR" dirty="0" err="1" smtClean="0"/>
              <a:t>assessment</a:t>
            </a:r>
            <a:r>
              <a:rPr lang="fr-FR" dirty="0" smtClean="0"/>
              <a:t> of the impact of </a:t>
            </a:r>
            <a:r>
              <a:rPr lang="fr-FR" dirty="0" err="1" smtClean="0"/>
              <a:t>each</a:t>
            </a:r>
            <a:r>
              <a:rPr lang="fr-FR" dirty="0" smtClean="0"/>
              <a:t> option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require</a:t>
            </a:r>
            <a:r>
              <a:rPr lang="fr-FR" dirty="0" smtClean="0"/>
              <a:t> a simulation over a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years</a:t>
            </a:r>
            <a:r>
              <a:rPr lang="fr-FR" dirty="0" smtClean="0"/>
              <a:t> and </a:t>
            </a:r>
            <a:r>
              <a:rPr lang="fr-FR" dirty="0" err="1" smtClean="0"/>
              <a:t>additional</a:t>
            </a:r>
            <a:r>
              <a:rPr lang="fr-FR" dirty="0" smtClean="0"/>
              <a:t> data</a:t>
            </a:r>
            <a:endParaRPr lang="fr-FR" dirty="0"/>
          </a:p>
          <a:p>
            <a:pPr marL="400050" lvl="2" indent="0">
              <a:buClr>
                <a:srgbClr val="0070C0"/>
              </a:buClr>
              <a:buSzPct val="90000"/>
              <a:buNone/>
            </a:pPr>
            <a:endParaRPr lang="fr-FR" dirty="0">
              <a:sym typeface="Wingdings" panose="05000000000000000000" pitchFamily="2" charset="2"/>
            </a:endParaRPr>
          </a:p>
          <a:p>
            <a:pPr marL="342900" lvl="1" indent="-342900">
              <a:buClr>
                <a:srgbClr val="0070C0"/>
              </a:buClr>
              <a:buSzPct val="90000"/>
              <a:buFont typeface="Wingdings" pitchFamily="2" charset="2"/>
              <a:buChar char="§"/>
            </a:pPr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39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596456" cy="1022400"/>
          </a:xfrm>
        </p:spPr>
        <p:txBody>
          <a:bodyPr/>
          <a:lstStyle/>
          <a:p>
            <a:r>
              <a:rPr lang="fr-FR" dirty="0" err="1" smtClean="0"/>
              <a:t>Which</a:t>
            </a:r>
            <a:r>
              <a:rPr lang="fr-FR" dirty="0" smtClean="0"/>
              <a:t> option(s)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fit for </a:t>
            </a:r>
            <a:r>
              <a:rPr lang="fr-FR" dirty="0" err="1" smtClean="0"/>
              <a:t>purpose</a:t>
            </a:r>
            <a:r>
              <a:rPr lang="fr-FR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2000"/>
            <a:ext cx="8424936" cy="4995352"/>
          </a:xfrm>
        </p:spPr>
        <p:txBody>
          <a:bodyPr>
            <a:normAutofit lnSpcReduction="10000"/>
          </a:bodyPr>
          <a:lstStyle/>
          <a:p>
            <a:pPr marL="342900" lvl="1" indent="-342900">
              <a:buClr>
                <a:srgbClr val="0070C0"/>
              </a:buClr>
              <a:buSzPct val="90000"/>
              <a:buFont typeface="Wingdings" pitchFamily="2" charset="2"/>
              <a:buChar char="§"/>
            </a:pPr>
            <a:r>
              <a:rPr lang="fr-FR" dirty="0" err="1" smtClean="0">
                <a:sym typeface="Wingdings" panose="05000000000000000000" pitchFamily="2" charset="2"/>
              </a:rPr>
              <a:t>Recalling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>
                <a:sym typeface="Wingdings" panose="05000000000000000000" pitchFamily="2" charset="2"/>
              </a:rPr>
              <a:t>that</a:t>
            </a:r>
            <a:r>
              <a:rPr lang="fr-FR" dirty="0">
                <a:sym typeface="Wingdings" panose="05000000000000000000" pitchFamily="2" charset="2"/>
              </a:rPr>
              <a:t> cash flow </a:t>
            </a:r>
            <a:r>
              <a:rPr lang="fr-FR" dirty="0" err="1" smtClean="0">
                <a:sym typeface="Wingdings" panose="05000000000000000000" pitchFamily="2" charset="2"/>
              </a:rPr>
              <a:t>would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be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captured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>
                <a:sym typeface="Wingdings" panose="05000000000000000000" pitchFamily="2" charset="2"/>
              </a:rPr>
              <a:t>in TOSD and </a:t>
            </a:r>
            <a:r>
              <a:rPr lang="fr-FR" dirty="0" err="1" smtClean="0">
                <a:sym typeface="Wingdings" panose="05000000000000000000" pitchFamily="2" charset="2"/>
              </a:rPr>
              <a:t>receipts</a:t>
            </a:r>
            <a:r>
              <a:rPr lang="fr-FR" dirty="0" smtClean="0">
                <a:sym typeface="Wingdings" panose="05000000000000000000" pitchFamily="2" charset="2"/>
              </a:rPr>
              <a:t>, </a:t>
            </a:r>
            <a:r>
              <a:rPr lang="fr-FR" dirty="0" err="1" smtClean="0">
                <a:sym typeface="Wingdings" panose="05000000000000000000" pitchFamily="2" charset="2"/>
              </a:rPr>
              <a:t>which</a:t>
            </a:r>
            <a:r>
              <a:rPr lang="fr-FR" dirty="0" smtClean="0">
                <a:sym typeface="Wingdings" panose="05000000000000000000" pitchFamily="2" charset="2"/>
              </a:rPr>
              <a:t> option </a:t>
            </a:r>
            <a:r>
              <a:rPr lang="fr-FR" dirty="0" err="1" smtClean="0">
                <a:sym typeface="Wingdings" panose="05000000000000000000" pitchFamily="2" charset="2"/>
              </a:rPr>
              <a:t>would</a:t>
            </a:r>
            <a:r>
              <a:rPr lang="fr-FR" dirty="0" smtClean="0">
                <a:sym typeface="Wingdings" panose="05000000000000000000" pitchFamily="2" charset="2"/>
              </a:rPr>
              <a:t> best:</a:t>
            </a:r>
          </a:p>
          <a:p>
            <a:pPr marL="746100" lvl="2" indent="-342900">
              <a:buClr>
                <a:srgbClr val="0070C0"/>
              </a:buClr>
              <a:buSzPct val="90000"/>
              <a:buFont typeface="Wingdings" pitchFamily="2" charset="2"/>
              <a:buChar char="§"/>
            </a:pPr>
            <a:r>
              <a:rPr lang="fr-FR" dirty="0" err="1" smtClean="0">
                <a:sym typeface="Wingdings" panose="05000000000000000000" pitchFamily="2" charset="2"/>
              </a:rPr>
              <a:t>measure</a:t>
            </a:r>
            <a:r>
              <a:rPr lang="fr-FR" dirty="0" smtClean="0">
                <a:sym typeface="Wingdings" panose="05000000000000000000" pitchFamily="2" charset="2"/>
              </a:rPr>
              <a:t> provider effort (and « clean up » the </a:t>
            </a:r>
            <a:r>
              <a:rPr lang="fr-FR" dirty="0" err="1" smtClean="0">
                <a:sym typeface="Wingdings" panose="05000000000000000000" pitchFamily="2" charset="2"/>
              </a:rPr>
              <a:t>most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>
                <a:sym typeface="Wingdings" panose="05000000000000000000" pitchFamily="2" charset="2"/>
              </a:rPr>
              <a:t>controversial</a:t>
            </a:r>
            <a:r>
              <a:rPr lang="fr-FR" dirty="0">
                <a:sym typeface="Wingdings" panose="05000000000000000000" pitchFamily="2" charset="2"/>
              </a:rPr>
              <a:t> ODA </a:t>
            </a:r>
            <a:r>
              <a:rPr lang="fr-FR" dirty="0" smtClean="0">
                <a:sym typeface="Wingdings" panose="05000000000000000000" pitchFamily="2" charset="2"/>
              </a:rPr>
              <a:t>items)?</a:t>
            </a:r>
            <a:endParaRPr lang="fr-FR" dirty="0">
              <a:sym typeface="Wingdings" panose="05000000000000000000" pitchFamily="2" charset="2"/>
            </a:endParaRPr>
          </a:p>
          <a:p>
            <a:pPr marL="746100" lvl="2" indent="-342900">
              <a:buClr>
                <a:srgbClr val="0070C0"/>
              </a:buClr>
              <a:buSzPct val="90000"/>
              <a:buFont typeface="Wingdings" pitchFamily="2" charset="2"/>
              <a:buChar char="§"/>
            </a:pPr>
            <a:r>
              <a:rPr lang="fr-FR" dirty="0" err="1" smtClean="0">
                <a:sym typeface="Wingdings" panose="05000000000000000000" pitchFamily="2" charset="2"/>
              </a:rPr>
              <a:t>ensure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fair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comparisons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between</a:t>
            </a:r>
            <a:r>
              <a:rPr lang="fr-FR" smtClean="0">
                <a:sym typeface="Wingdings" panose="05000000000000000000" pitchFamily="2" charset="2"/>
              </a:rPr>
              <a:t> </a:t>
            </a:r>
            <a:r>
              <a:rPr lang="fr-FR" smtClean="0">
                <a:sym typeface="Wingdings" panose="05000000000000000000" pitchFamily="2" charset="2"/>
              </a:rPr>
              <a:t>providers?</a:t>
            </a:r>
            <a:endParaRPr lang="fr-FR" dirty="0" smtClean="0">
              <a:sym typeface="Wingdings" panose="05000000000000000000" pitchFamily="2" charset="2"/>
            </a:endParaRPr>
          </a:p>
          <a:p>
            <a:pPr marL="746100" lvl="2" indent="-342900">
              <a:buClr>
                <a:srgbClr val="0070C0"/>
              </a:buClr>
              <a:buSzPct val="90000"/>
              <a:buFont typeface="Wingdings" pitchFamily="2" charset="2"/>
              <a:buChar char="§"/>
            </a:pPr>
            <a:r>
              <a:rPr lang="fr-FR" dirty="0" err="1" smtClean="0">
                <a:sym typeface="Wingdings" panose="05000000000000000000" pitchFamily="2" charset="2"/>
              </a:rPr>
              <a:t>incentivise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market-like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financing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where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appropriate</a:t>
            </a:r>
            <a:r>
              <a:rPr lang="fr-FR" dirty="0" smtClean="0">
                <a:sym typeface="Wingdings" panose="05000000000000000000" pitchFamily="2" charset="2"/>
              </a:rPr>
              <a:t> (and </a:t>
            </a:r>
            <a:r>
              <a:rPr lang="fr-FR" dirty="0" err="1" smtClean="0">
                <a:sym typeface="Wingdings" panose="05000000000000000000" pitchFamily="2" charset="2"/>
              </a:rPr>
              <a:t>ensure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>
                <a:sym typeface="Wingdings" panose="05000000000000000000" pitchFamily="2" charset="2"/>
              </a:rPr>
              <a:t>that</a:t>
            </a:r>
            <a:r>
              <a:rPr lang="fr-FR" dirty="0">
                <a:sym typeface="Wingdings" panose="05000000000000000000" pitchFamily="2" charset="2"/>
              </a:rPr>
              <a:t> ODA </a:t>
            </a:r>
            <a:r>
              <a:rPr lang="fr-FR" dirty="0" err="1">
                <a:sym typeface="Wingdings" panose="05000000000000000000" pitchFamily="2" charset="2"/>
              </a:rPr>
              <a:t>is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err="1">
                <a:sym typeface="Wingdings" panose="05000000000000000000" pitchFamily="2" charset="2"/>
              </a:rPr>
              <a:t>directed</a:t>
            </a:r>
            <a:r>
              <a:rPr lang="fr-FR" dirty="0">
                <a:sym typeface="Wingdings" panose="05000000000000000000" pitchFamily="2" charset="2"/>
              </a:rPr>
              <a:t> to </a:t>
            </a:r>
            <a:r>
              <a:rPr lang="fr-FR" dirty="0" err="1">
                <a:sym typeface="Wingdings" panose="05000000000000000000" pitchFamily="2" charset="2"/>
              </a:rPr>
              <a:t>where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err="1">
                <a:sym typeface="Wingdings" panose="05000000000000000000" pitchFamily="2" charset="2"/>
              </a:rPr>
              <a:t>it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err="1">
                <a:sym typeface="Wingdings" panose="05000000000000000000" pitchFamily="2" charset="2"/>
              </a:rPr>
              <a:t>is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err="1">
                <a:sym typeface="Wingdings" panose="05000000000000000000" pitchFamily="2" charset="2"/>
              </a:rPr>
              <a:t>most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err="1">
                <a:sym typeface="Wingdings" panose="05000000000000000000" pitchFamily="2" charset="2"/>
              </a:rPr>
              <a:t>needed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smtClean="0">
                <a:sym typeface="Wingdings" panose="05000000000000000000" pitchFamily="2" charset="2"/>
              </a:rPr>
              <a:t>)?</a:t>
            </a:r>
          </a:p>
          <a:p>
            <a:pPr marL="342900" lvl="1" indent="-342900">
              <a:buClr>
                <a:srgbClr val="0070C0"/>
              </a:buClr>
              <a:buSzPct val="90000"/>
              <a:buFont typeface="Wingdings" pitchFamily="2" charset="2"/>
              <a:buChar char="§"/>
            </a:pPr>
            <a:r>
              <a:rPr lang="fr-FR" dirty="0" err="1" smtClean="0">
                <a:sym typeface="Wingdings" panose="05000000000000000000" pitchFamily="2" charset="2"/>
              </a:rPr>
              <a:t>Which</a:t>
            </a:r>
            <a:r>
              <a:rPr lang="fr-FR" dirty="0" smtClean="0">
                <a:sym typeface="Wingdings" panose="05000000000000000000" pitchFamily="2" charset="2"/>
              </a:rPr>
              <a:t> option </a:t>
            </a:r>
            <a:r>
              <a:rPr lang="fr-FR" dirty="0" err="1" smtClean="0">
                <a:sym typeface="Wingdings" panose="05000000000000000000" pitchFamily="2" charset="2"/>
              </a:rPr>
              <a:t>would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be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credible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from</a:t>
            </a:r>
            <a:r>
              <a:rPr lang="fr-FR" dirty="0" smtClean="0">
                <a:sym typeface="Wingdings" panose="05000000000000000000" pitchFamily="2" charset="2"/>
              </a:rPr>
              <a:t> the </a:t>
            </a:r>
            <a:r>
              <a:rPr lang="fr-FR" dirty="0" err="1" smtClean="0">
                <a:sym typeface="Wingdings" panose="05000000000000000000" pitchFamily="2" charset="2"/>
              </a:rPr>
              <a:t>viewpoint</a:t>
            </a:r>
            <a:r>
              <a:rPr lang="fr-FR" dirty="0" smtClean="0">
                <a:sym typeface="Wingdings" panose="05000000000000000000" pitchFamily="2" charset="2"/>
              </a:rPr>
              <a:t> of:</a:t>
            </a:r>
          </a:p>
          <a:p>
            <a:pPr marL="746100" lvl="2" indent="-342900">
              <a:buClr>
                <a:srgbClr val="0070C0"/>
              </a:buClr>
              <a:buSzPct val="90000"/>
              <a:buFont typeface="Wingdings" pitchFamily="2" charset="2"/>
              <a:buChar char="§"/>
            </a:pPr>
            <a:r>
              <a:rPr lang="fr-FR" dirty="0" smtClean="0">
                <a:sym typeface="Wingdings" panose="05000000000000000000" pitchFamily="2" charset="2"/>
              </a:rPr>
              <a:t>Partner countries?</a:t>
            </a:r>
          </a:p>
          <a:p>
            <a:pPr marL="746100" lvl="2" indent="-342900">
              <a:buClr>
                <a:srgbClr val="0070C0"/>
              </a:buClr>
              <a:buSzPct val="90000"/>
              <a:buFont typeface="Wingdings" pitchFamily="2" charset="2"/>
              <a:buChar char="§"/>
            </a:pPr>
            <a:r>
              <a:rPr lang="fr-FR" dirty="0" smtClean="0">
                <a:sym typeface="Wingdings" panose="05000000000000000000" pitchFamily="2" charset="2"/>
              </a:rPr>
              <a:t>South-</a:t>
            </a:r>
            <a:r>
              <a:rPr lang="fr-FR" dirty="0" err="1" smtClean="0">
                <a:sym typeface="Wingdings" panose="05000000000000000000" pitchFamily="2" charset="2"/>
              </a:rPr>
              <a:t>south</a:t>
            </a:r>
            <a:r>
              <a:rPr lang="fr-FR" dirty="0" smtClean="0">
                <a:sym typeface="Wingdings" panose="05000000000000000000" pitchFamily="2" charset="2"/>
              </a:rPr>
              <a:t> providers? </a:t>
            </a:r>
            <a:endParaRPr lang="fr-FR" dirty="0">
              <a:sym typeface="Wingdings" panose="05000000000000000000" pitchFamily="2" charset="2"/>
            </a:endParaRPr>
          </a:p>
          <a:p>
            <a:pPr marL="342900" lvl="1" indent="-342900">
              <a:buClr>
                <a:srgbClr val="0070C0"/>
              </a:buClr>
              <a:buSzPct val="90000"/>
              <a:buFont typeface="Wingdings" pitchFamily="2" charset="2"/>
              <a:buChar char="§"/>
            </a:pPr>
            <a:endParaRPr lang="fr-FR" dirty="0"/>
          </a:p>
          <a:p>
            <a:pPr marL="342900" lvl="1" indent="-342900">
              <a:buClr>
                <a:srgbClr val="0070C0"/>
              </a:buClr>
              <a:buSzPct val="90000"/>
              <a:buFont typeface="Wingdings" pitchFamily="2" charset="2"/>
              <a:buChar char="§"/>
            </a:pPr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39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2607</TotalTime>
  <Words>334</Words>
  <Application>Microsoft Office PowerPoint</Application>
  <PresentationFormat>On-screen Show (4:3)</PresentationFormat>
  <Paragraphs>55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OECD_English_white</vt:lpstr>
      <vt:lpstr> OPTIONS FOR MODERNISING THE ODA measure     </vt:lpstr>
      <vt:lpstr>Outline of the presentation</vt:lpstr>
      <vt:lpstr>Option 1: Focused ODA</vt:lpstr>
      <vt:lpstr>Option 2: New ODA</vt:lpstr>
      <vt:lpstr>Option 3: Updated ODA</vt:lpstr>
      <vt:lpstr>Scenarios (to be further elaborated)</vt:lpstr>
      <vt:lpstr>Which option(s) would be fit for purpose?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Guarantees for Development</dc:title>
  <dc:creator>MIRABILE Mariana</dc:creator>
  <cp:lastModifiedBy>BENN Julia</cp:lastModifiedBy>
  <cp:revision>66</cp:revision>
  <dcterms:created xsi:type="dcterms:W3CDTF">2013-11-05T09:24:56Z</dcterms:created>
  <dcterms:modified xsi:type="dcterms:W3CDTF">2014-01-23T08:17:46Z</dcterms:modified>
</cp:coreProperties>
</file>